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68" r:id="rId5"/>
    <p:sldId id="265" r:id="rId6"/>
    <p:sldId id="266" r:id="rId7"/>
    <p:sldId id="258" r:id="rId8"/>
    <p:sldId id="264" r:id="rId9"/>
    <p:sldId id="259" r:id="rId10"/>
    <p:sldId id="260" r:id="rId11"/>
    <p:sldId id="261" r:id="rId12"/>
    <p:sldId id="262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598" autoAdjust="0"/>
    <p:restoredTop sz="94709" autoAdjust="0"/>
  </p:normalViewPr>
  <p:slideViewPr>
    <p:cSldViewPr snapToGrid="0">
      <p:cViewPr>
        <p:scale>
          <a:sx n="100" d="100"/>
          <a:sy n="100" d="100"/>
        </p:scale>
        <p:origin x="-584" y="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DC94-89CF-0C43-AD64-F67A6D9D62FE}" type="datetimeFigureOut">
              <a:rPr lang="en-US" smtClean="0"/>
              <a:pPr/>
              <a:t>6/30/11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F5D1-55D2-B24E-8A9C-B3DE18322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DC94-89CF-0C43-AD64-F67A6D9D62FE}" type="datetimeFigureOut">
              <a:rPr lang="en-US" smtClean="0"/>
              <a:pPr/>
              <a:t>6/30/11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F5D1-55D2-B24E-8A9C-B3DE18322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DC94-89CF-0C43-AD64-F67A6D9D62FE}" type="datetimeFigureOut">
              <a:rPr lang="en-US" smtClean="0"/>
              <a:pPr/>
              <a:t>6/30/11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F5D1-55D2-B24E-8A9C-B3DE18322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DC94-89CF-0C43-AD64-F67A6D9D62FE}" type="datetimeFigureOut">
              <a:rPr lang="en-US" smtClean="0"/>
              <a:pPr/>
              <a:t>6/30/11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F5D1-55D2-B24E-8A9C-B3DE18322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DC94-89CF-0C43-AD64-F67A6D9D62FE}" type="datetimeFigureOut">
              <a:rPr lang="en-US" smtClean="0"/>
              <a:pPr/>
              <a:t>6/30/11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F5D1-55D2-B24E-8A9C-B3DE18322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DC94-89CF-0C43-AD64-F67A6D9D62FE}" type="datetimeFigureOut">
              <a:rPr lang="en-US" smtClean="0"/>
              <a:pPr/>
              <a:t>6/30/11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F5D1-55D2-B24E-8A9C-B3DE18322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DC94-89CF-0C43-AD64-F67A6D9D62FE}" type="datetimeFigureOut">
              <a:rPr lang="en-US" smtClean="0"/>
              <a:pPr/>
              <a:t>6/30/11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F5D1-55D2-B24E-8A9C-B3DE18322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DC94-89CF-0C43-AD64-F67A6D9D62FE}" type="datetimeFigureOut">
              <a:rPr lang="en-US" smtClean="0"/>
              <a:pPr/>
              <a:t>6/30/11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F5D1-55D2-B24E-8A9C-B3DE18322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DC94-89CF-0C43-AD64-F67A6D9D62FE}" type="datetimeFigureOut">
              <a:rPr lang="en-US" smtClean="0"/>
              <a:pPr/>
              <a:t>6/30/11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F5D1-55D2-B24E-8A9C-B3DE18322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DC94-89CF-0C43-AD64-F67A6D9D62FE}" type="datetimeFigureOut">
              <a:rPr lang="en-US" smtClean="0"/>
              <a:pPr/>
              <a:t>6/30/11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F5D1-55D2-B24E-8A9C-B3DE18322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DC94-89CF-0C43-AD64-F67A6D9D62FE}" type="datetimeFigureOut">
              <a:rPr lang="en-US" smtClean="0"/>
              <a:pPr/>
              <a:t>6/30/11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F5D1-55D2-B24E-8A9C-B3DE18322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8DC94-89CF-0C43-AD64-F67A6D9D62FE}" type="datetimeFigureOut">
              <a:rPr lang="en-US" smtClean="0"/>
              <a:pPr/>
              <a:t>6/30/11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3F5D1-55D2-B24E-8A9C-B3DE18322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oates.ma.ic.ac.uk/fanosearch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video" Target="file://localhost/Users/tomc/Dropbox/Fano/outreach/RuledSurface/RuledSurface.mov" TargetMode="Externa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Fanosearch</a:t>
            </a:r>
            <a:r>
              <a:rPr lang="en-US" dirty="0" smtClean="0"/>
              <a:t> Project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Tom Coates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Imperial College London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Tools: Like Water To Fish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1125414" y="2379101"/>
          <a:ext cx="6881114" cy="25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40557"/>
                <a:gridCol w="3440557"/>
              </a:tblGrid>
              <a:tr h="251014">
                <a:tc>
                  <a:txBody>
                    <a:bodyPr/>
                    <a:lstStyle/>
                    <a:p>
                      <a:pPr lvl="0">
                        <a:buFont typeface="Arial"/>
                        <a:buNone/>
                      </a:pPr>
                      <a:r>
                        <a:rPr lang="en-US" sz="3600" dirty="0" smtClean="0"/>
                        <a:t>Email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/>
                        <a:t>DropBox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Phone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/>
                        <a:t>www.arXiv.org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Skype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/>
                        <a:t>StackOverflow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IM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Tools: Web 2.0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3600" dirty="0" smtClean="0"/>
          </a:p>
          <a:p>
            <a:pPr>
              <a:buNone/>
            </a:pPr>
            <a:r>
              <a:rPr lang="en-US" sz="3600" dirty="0" smtClean="0"/>
              <a:t>Collaborative blog:</a:t>
            </a:r>
          </a:p>
          <a:p>
            <a:pPr lvl="1"/>
            <a:r>
              <a:rPr lang="en-US" sz="3200" dirty="0" smtClean="0">
                <a:hlinkClick r:id="rId2"/>
              </a:rPr>
              <a:t>http://coates.ma.ic.ac.uk/fanosearch</a:t>
            </a:r>
            <a:endParaRPr lang="en-US" sz="3200" dirty="0" smtClean="0"/>
          </a:p>
          <a:p>
            <a:pPr lvl="1"/>
            <a:r>
              <a:rPr lang="en-US" sz="3200" dirty="0" smtClean="0"/>
              <a:t>sharing data</a:t>
            </a:r>
          </a:p>
          <a:p>
            <a:pPr lvl="1"/>
            <a:r>
              <a:rPr lang="en-US" sz="3200" dirty="0"/>
              <a:t>s</a:t>
            </a:r>
            <a:r>
              <a:rPr lang="en-US" sz="3200" dirty="0" smtClean="0"/>
              <a:t>haring ideas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Tools: Web 2.0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3600" dirty="0" smtClean="0"/>
              <a:t>Twitter feed:</a:t>
            </a:r>
          </a:p>
          <a:p>
            <a:pPr lvl="1"/>
            <a:r>
              <a:rPr lang="en-US" sz="3200" dirty="0" smtClean="0"/>
              <a:t>@</a:t>
            </a:r>
            <a:r>
              <a:rPr lang="en-US" sz="3200" dirty="0" err="1" smtClean="0"/>
              <a:t>fanosearch</a:t>
            </a:r>
            <a:endParaRPr lang="en-US" sz="3200" dirty="0" smtClean="0"/>
          </a:p>
          <a:p>
            <a:pPr lvl="1"/>
            <a:r>
              <a:rPr lang="en-US" sz="3200" dirty="0" smtClean="0"/>
              <a:t>results of computer calculations</a:t>
            </a:r>
          </a:p>
          <a:p>
            <a:pPr lvl="1"/>
            <a:r>
              <a:rPr lang="en-US" sz="3200" dirty="0" smtClean="0"/>
              <a:t>public outreach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 for </a:t>
            </a:r>
            <a:r>
              <a:rPr lang="en-US" smtClean="0"/>
              <a:t>your time</a:t>
            </a:r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Fano</a:t>
            </a:r>
            <a:r>
              <a:rPr lang="en-US" dirty="0" smtClean="0"/>
              <a:t> Varieties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These are atomic pieces of mathematical shapes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 in dimension 1</a:t>
            </a:r>
          </a:p>
          <a:p>
            <a:pPr>
              <a:buNone/>
            </a:pPr>
            <a:r>
              <a:rPr lang="en-US" dirty="0" smtClean="0"/>
              <a:t>10 in dimension 2  (del </a:t>
            </a:r>
            <a:r>
              <a:rPr lang="en-US" dirty="0" err="1" smtClean="0"/>
              <a:t>Pezzo</a:t>
            </a:r>
            <a:r>
              <a:rPr lang="en-US" dirty="0" smtClean="0"/>
              <a:t>, 1880s)</a:t>
            </a:r>
          </a:p>
          <a:p>
            <a:pPr>
              <a:buNone/>
            </a:pPr>
            <a:r>
              <a:rPr lang="en-US" dirty="0" smtClean="0"/>
              <a:t>105 in dimension 3 (Mori-</a:t>
            </a:r>
            <a:r>
              <a:rPr lang="en-US" dirty="0" err="1" smtClean="0"/>
              <a:t>Mukai</a:t>
            </a:r>
            <a:r>
              <a:rPr lang="en-US" dirty="0" smtClean="0"/>
              <a:t>, 1990s)</a:t>
            </a:r>
          </a:p>
          <a:p>
            <a:pPr>
              <a:buNone/>
            </a:pPr>
            <a:r>
              <a:rPr lang="en-US" dirty="0" smtClean="0"/>
              <a:t>Almost nothing is known in dimensions 4, 5, 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</a:t>
            </a:r>
            <a:endParaRPr lang="en-US" dirty="0"/>
          </a:p>
        </p:txBody>
      </p:sp>
      <p:pic>
        <p:nvPicPr>
          <p:cNvPr id="6" name="Content Placeholder 5" descr="RuledSurface-poster.jpg"/>
          <p:cNvPicPr>
            <a:picLocks noGrp="1" noChangeAspect="1"/>
          </p:cNvPicPr>
          <p:nvPr>
            <p:ph idx="1"/>
          </p:nvPr>
        </p:nvPicPr>
        <p:blipFill>
          <a:blip r:embed="rId2"/>
          <a:srcRect l="-48509" r="-48509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</a:t>
            </a:r>
            <a:endParaRPr lang="en-US" dirty="0"/>
          </a:p>
        </p:txBody>
      </p:sp>
      <p:pic>
        <p:nvPicPr>
          <p:cNvPr id="4" name="RuledSurface.mov">
            <a:hlinkClick r:id="" action="ppaction://media"/>
          </p:cNvPr>
          <p:cNvPicPr/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488171" y="1600200"/>
            <a:ext cx="4167658" cy="45259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Slices of </a:t>
            </a:r>
            <a:r>
              <a:rPr lang="en-US" dirty="0" err="1" smtClean="0"/>
              <a:t>Fano</a:t>
            </a:r>
            <a:r>
              <a:rPr lang="en-US" dirty="0" smtClean="0"/>
              <a:t> Varieties</a:t>
            </a:r>
            <a:endParaRPr lang="en-US" dirty="0"/>
          </a:p>
        </p:txBody>
      </p:sp>
      <p:pic>
        <p:nvPicPr>
          <p:cNvPr id="6" name="Content Placeholder 5" descr="surface-1.jpg"/>
          <p:cNvPicPr>
            <a:picLocks noGrp="1" noChangeAspect="1"/>
          </p:cNvPicPr>
          <p:nvPr>
            <p:ph idx="1"/>
          </p:nvPr>
        </p:nvPicPr>
        <p:blipFill>
          <a:blip r:embed="rId2"/>
          <a:srcRect l="-40915" r="-40915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Slices of </a:t>
            </a:r>
            <a:r>
              <a:rPr lang="en-US" dirty="0" err="1" smtClean="0"/>
              <a:t>Fano</a:t>
            </a:r>
            <a:r>
              <a:rPr lang="en-US" dirty="0" smtClean="0"/>
              <a:t> Varieties</a:t>
            </a:r>
            <a:endParaRPr lang="en-US" dirty="0"/>
          </a:p>
        </p:txBody>
      </p:sp>
      <p:pic>
        <p:nvPicPr>
          <p:cNvPr id="7" name="Content Placeholder 6" descr="surface-2.jpg"/>
          <p:cNvPicPr>
            <a:picLocks noGrp="1" noChangeAspect="1"/>
          </p:cNvPicPr>
          <p:nvPr>
            <p:ph idx="1"/>
          </p:nvPr>
        </p:nvPicPr>
        <p:blipFill>
          <a:blip r:embed="rId2"/>
          <a:srcRect l="-40915" r="-40915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International Team</a:t>
            </a:r>
            <a:endParaRPr lang="en-US" dirty="0"/>
          </a:p>
        </p:txBody>
      </p:sp>
      <p:pic>
        <p:nvPicPr>
          <p:cNvPr id="4" name="Content Placeholder 3" descr="world_map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3312" r="-13312"/>
          <a:stretch>
            <a:fillRect/>
          </a:stretch>
        </p:blipFill>
        <p:spPr/>
      </p:pic>
      <p:sp>
        <p:nvSpPr>
          <p:cNvPr id="6" name="TextBox 5"/>
          <p:cNvSpPr txBox="1"/>
          <p:nvPr/>
        </p:nvSpPr>
        <p:spPr>
          <a:xfrm>
            <a:off x="457201" y="4163427"/>
            <a:ext cx="1311310" cy="1200328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Coates</a:t>
            </a:r>
          </a:p>
          <a:p>
            <a:pPr algn="r"/>
            <a:r>
              <a:rPr lang="en-US" sz="2400" dirty="0" err="1" smtClean="0"/>
              <a:t>Corti</a:t>
            </a:r>
            <a:endParaRPr lang="en-US" sz="2400" dirty="0" smtClean="0"/>
          </a:p>
          <a:p>
            <a:pPr algn="r"/>
            <a:r>
              <a:rPr lang="en-US" sz="2400" dirty="0" err="1" smtClean="0"/>
              <a:t>Kasprzyk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906799" y="5642328"/>
            <a:ext cx="13260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Golyshev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7074040" y="3745477"/>
            <a:ext cx="9691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Galkin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4092899" y="2777026"/>
            <a:ext cx="325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-25000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</a:t>
            </a:r>
            <a:endParaRPr lang="en-US" sz="3600" baseline="-25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76363" y="2586526"/>
            <a:ext cx="324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-25000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</a:t>
            </a:r>
            <a:endParaRPr lang="en-US" sz="3600" baseline="-25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43263" y="3081826"/>
            <a:ext cx="324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-25000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</a:t>
            </a:r>
            <a:endParaRPr lang="en-US" sz="3600" baseline="-25000" dirty="0">
              <a:solidFill>
                <a:srgbClr val="FF000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1778000" y="3194050"/>
            <a:ext cx="2371725" cy="15811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7" idx="0"/>
            <a:endCxn id="14" idx="2"/>
          </p:cNvCxnSpPr>
          <p:nvPr/>
        </p:nvCxnSpPr>
        <p:spPr>
          <a:xfrm rot="5400000" flipH="1" flipV="1">
            <a:off x="3407079" y="4210914"/>
            <a:ext cx="2594137" cy="26869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6200000" flipV="1">
            <a:off x="6745290" y="3506789"/>
            <a:ext cx="400048" cy="35877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835363" y="4732826"/>
            <a:ext cx="324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-25000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</a:t>
            </a:r>
            <a:endParaRPr lang="en-US" sz="3600" baseline="-25000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361199" y="5705828"/>
            <a:ext cx="12618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MAGMA</a:t>
            </a:r>
            <a:endParaRPr lang="en-US" sz="2400" dirty="0"/>
          </a:p>
        </p:txBody>
      </p:sp>
      <p:cxnSp>
        <p:nvCxnSpPr>
          <p:cNvPr id="38" name="Straight Arrow Connector 37"/>
          <p:cNvCxnSpPr/>
          <p:nvPr/>
        </p:nvCxnSpPr>
        <p:spPr>
          <a:xfrm rot="16200000" flipV="1">
            <a:off x="7045329" y="5153028"/>
            <a:ext cx="676273" cy="64452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Collaborators</a:t>
            </a:r>
            <a:endParaRPr lang="en-US" dirty="0"/>
          </a:p>
        </p:txBody>
      </p:sp>
      <p:pic>
        <p:nvPicPr>
          <p:cNvPr id="4" name="Content Placeholder 3" descr="world_map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3312" r="-13312"/>
          <a:stretch>
            <a:fillRect/>
          </a:stretch>
        </p:blipFill>
        <p:spPr/>
      </p:pic>
      <p:sp>
        <p:nvSpPr>
          <p:cNvPr id="13" name="TextBox 12"/>
          <p:cNvSpPr txBox="1"/>
          <p:nvPr/>
        </p:nvSpPr>
        <p:spPr>
          <a:xfrm>
            <a:off x="4092899" y="2777026"/>
            <a:ext cx="325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aseline="-25000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</a:t>
            </a:r>
            <a:endParaRPr lang="en-US" sz="3600" baseline="-25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76363" y="2586526"/>
            <a:ext cx="324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-25000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</a:t>
            </a:r>
            <a:endParaRPr lang="en-US" sz="3600" baseline="-25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43263" y="3081826"/>
            <a:ext cx="324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-25000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</a:t>
            </a:r>
            <a:endParaRPr lang="en-US" sz="3600" baseline="-25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79763" y="3005626"/>
            <a:ext cx="324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-25000" dirty="0" err="1" smtClean="0">
                <a:solidFill>
                  <a:srgbClr val="0000FF"/>
                </a:solidFill>
                <a:latin typeface="Wingdings"/>
                <a:ea typeface="Wingdings"/>
                <a:cs typeface="Wingdings"/>
              </a:rPr>
              <a:t></a:t>
            </a:r>
            <a:endParaRPr lang="en-US" sz="3600" baseline="-25000" dirty="0">
              <a:solidFill>
                <a:srgbClr val="0000FF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041363" y="2802426"/>
            <a:ext cx="324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-25000" dirty="0" err="1" smtClean="0">
                <a:solidFill>
                  <a:srgbClr val="0000FF"/>
                </a:solidFill>
                <a:latin typeface="Wingdings"/>
                <a:ea typeface="Wingdings"/>
                <a:cs typeface="Wingdings"/>
              </a:rPr>
              <a:t></a:t>
            </a:r>
            <a:endParaRPr lang="en-US" sz="3600" baseline="-25000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285837" y="2854325"/>
            <a:ext cx="340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-25000" dirty="0" err="1" smtClean="0">
                <a:solidFill>
                  <a:srgbClr val="0000FF"/>
                </a:solidFill>
                <a:latin typeface="Wingdings"/>
                <a:ea typeface="Wingdings"/>
                <a:cs typeface="Wingdings"/>
              </a:rPr>
              <a:t></a:t>
            </a:r>
            <a:endParaRPr lang="en-US" sz="3600" baseline="-25000" dirty="0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81062" y="2962275"/>
            <a:ext cx="340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-25000" dirty="0" err="1" smtClean="0">
                <a:solidFill>
                  <a:srgbClr val="0000FF"/>
                </a:solidFill>
                <a:latin typeface="Wingdings"/>
                <a:ea typeface="Wingdings"/>
                <a:cs typeface="Wingdings"/>
              </a:rPr>
              <a:t></a:t>
            </a:r>
            <a:endParaRPr lang="en-US" sz="3600" baseline="-25000" dirty="0">
              <a:solidFill>
                <a:srgbClr val="0000FF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339812" y="2768600"/>
            <a:ext cx="340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-25000" dirty="0" err="1" smtClean="0">
                <a:solidFill>
                  <a:srgbClr val="0000FF"/>
                </a:solidFill>
                <a:latin typeface="Wingdings"/>
                <a:ea typeface="Wingdings"/>
                <a:cs typeface="Wingdings"/>
              </a:rPr>
              <a:t></a:t>
            </a:r>
            <a:endParaRPr lang="en-US" sz="3600" baseline="-25000" dirty="0">
              <a:solidFill>
                <a:srgbClr val="0000FF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374737" y="2879725"/>
            <a:ext cx="340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-25000" dirty="0" err="1" smtClean="0">
                <a:solidFill>
                  <a:srgbClr val="0000FF"/>
                </a:solidFill>
                <a:latin typeface="Wingdings"/>
                <a:ea typeface="Wingdings"/>
                <a:cs typeface="Wingdings"/>
              </a:rPr>
              <a:t></a:t>
            </a:r>
            <a:endParaRPr lang="en-US" sz="3600" baseline="-25000" dirty="0">
              <a:solidFill>
                <a:srgbClr val="0000FF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8300" y="4292600"/>
            <a:ext cx="1142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WARWICK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914432" y="5098534"/>
            <a:ext cx="12054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GRENOBLE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102132" y="5504934"/>
            <a:ext cx="9180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VIENNA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85837" y="2714625"/>
            <a:ext cx="340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-25000" dirty="0" err="1" smtClean="0">
                <a:solidFill>
                  <a:srgbClr val="0000FF"/>
                </a:solidFill>
                <a:latin typeface="Wingdings"/>
                <a:ea typeface="Wingdings"/>
                <a:cs typeface="Wingdings"/>
              </a:rPr>
              <a:t></a:t>
            </a:r>
            <a:endParaRPr lang="en-US" sz="3600" baseline="-25000" dirty="0">
              <a:solidFill>
                <a:srgbClr val="0000FF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19100" y="3365500"/>
            <a:ext cx="120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HAMBURG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295900" y="5384800"/>
            <a:ext cx="761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BONN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480300" y="4038600"/>
            <a:ext cx="852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BERLIN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620000" y="3086100"/>
            <a:ext cx="815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KYOTO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Tools: </a:t>
            </a:r>
            <a:r>
              <a:rPr lang="en-US" dirty="0" err="1" smtClean="0"/>
              <a:t>Meatspace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3646" y="1600200"/>
            <a:ext cx="7513153" cy="4525963"/>
          </a:xfrm>
        </p:spPr>
        <p:txBody>
          <a:bodyPr>
            <a:normAutofit/>
          </a:bodyPr>
          <a:lstStyle/>
          <a:p>
            <a:endParaRPr lang="en-US" sz="3600" dirty="0" smtClean="0"/>
          </a:p>
          <a:p>
            <a:r>
              <a:rPr lang="en-US" sz="3600" dirty="0" smtClean="0"/>
              <a:t>face-to-face meetings</a:t>
            </a:r>
          </a:p>
          <a:p>
            <a:r>
              <a:rPr lang="en-US" sz="3600" dirty="0" smtClean="0"/>
              <a:t>pencil</a:t>
            </a:r>
            <a:r>
              <a:rPr lang="en-US" sz="3600" dirty="0"/>
              <a:t>-and-paper </a:t>
            </a:r>
            <a:r>
              <a:rPr lang="en-US" sz="3600" dirty="0" smtClean="0"/>
              <a:t>calculations</a:t>
            </a:r>
          </a:p>
          <a:p>
            <a:r>
              <a:rPr lang="en-US" sz="3600" dirty="0"/>
              <a:t>writing code, analyzing </a:t>
            </a:r>
            <a:r>
              <a:rPr lang="en-US" sz="3600" dirty="0" smtClean="0"/>
              <a:t>data</a:t>
            </a:r>
          </a:p>
          <a:p>
            <a:r>
              <a:rPr lang="en-US" sz="3600" dirty="0"/>
              <a:t>arguing at the blackboard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174</Words>
  <Application>Microsoft Macintosh PowerPoint</Application>
  <PresentationFormat>On-screen Show (4:3)</PresentationFormat>
  <Paragraphs>70</Paragraphs>
  <Slides>13</Slides>
  <Notes>0</Notes>
  <HiddenSlides>0</HiddenSlides>
  <MMClips>1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The Fanosearch Project</vt:lpstr>
      <vt:lpstr>Fano Varieties</vt:lpstr>
      <vt:lpstr>An Example</vt:lpstr>
      <vt:lpstr>An Example</vt:lpstr>
      <vt:lpstr>Some Slices of Fano Varieties</vt:lpstr>
      <vt:lpstr>Some Slices of Fano Varieties</vt:lpstr>
      <vt:lpstr>An International Team</vt:lpstr>
      <vt:lpstr>Many Collaborators</vt:lpstr>
      <vt:lpstr>Tools: Meatspace</vt:lpstr>
      <vt:lpstr>Tools: Like Water To Fish</vt:lpstr>
      <vt:lpstr>Tools: Web 2.0</vt:lpstr>
      <vt:lpstr>Tools: Web 2.0</vt:lpstr>
      <vt:lpstr>Thank you for your time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Fanosearch Project</dc:title>
  <dc:creator>Tom Coates</dc:creator>
  <cp:lastModifiedBy>Tom Coates</cp:lastModifiedBy>
  <cp:revision>8</cp:revision>
  <dcterms:created xsi:type="dcterms:W3CDTF">2011-06-30T20:18:29Z</dcterms:created>
  <dcterms:modified xsi:type="dcterms:W3CDTF">2011-06-30T20:21:24Z</dcterms:modified>
</cp:coreProperties>
</file>